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59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20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20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1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1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1B9A0821-F468-48D7-8334-F22D0267E7E3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3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AA2B3F56-8DD5-45AC-905B-B4DF066C9307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6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6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893E28C-D1A3-47CC-BED3-3727FC84A8D2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6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E6B2D9B-9CCD-4413-B096-4C9FFB43C23C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71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50C423F-7055-4354-AF7F-D81F766DCA96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29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B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74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6109FD4-2967-4213-8F95-DE90B7198FEC}" type="slidenum">
              <a:rPr lang="tr-TR" sz="1200" b="0" strike="noStrike" spc="-1">
                <a:latin typeface="Times New Roman"/>
              </a:rPr>
              <a:t>33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7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B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77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E693A4A-E570-4646-B897-B3782B453615}" type="slidenum">
              <a:rPr lang="tr-TR" sz="1200" b="0" strike="noStrike" spc="-1">
                <a:latin typeface="Times New Roman"/>
              </a:rPr>
              <a:t>34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7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D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en-US" sz="2000" b="0" strike="noStrike" spc="-1">
                <a:latin typeface="Arial"/>
              </a:rPr>
              <a:t>System has no remaining PIDs or process table entries</a:t>
            </a:r>
          </a:p>
        </p:txBody>
      </p:sp>
      <p:sp>
        <p:nvSpPr>
          <p:cNvPr id="48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2A24D02-C40E-4AE8-8701-BC18F166B733}" type="slidenum">
              <a:rPr lang="tr-TR" sz="1200" b="0" strike="noStrike" spc="-1">
                <a:latin typeface="Times New Roman"/>
              </a:rPr>
              <a:t>35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83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84BBBFD-00F3-4309-93A8-46A1A72A4588}" type="slidenum">
              <a:rPr lang="tr-TR" sz="1200" b="0" strike="noStrike" spc="-1">
                <a:latin typeface="Times New Roman"/>
              </a:rPr>
              <a:t>36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A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86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5057221-BAB2-43EA-ADE7-805DD261A13C}" type="slidenum">
              <a:rPr lang="tr-TR" sz="1200" b="0" strike="noStrike" spc="-1">
                <a:latin typeface="Times New Roman"/>
              </a:rPr>
              <a:t>37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8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8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8EC890A-B811-44EB-8F6D-E25593E23069}" type="slidenum">
              <a:rPr lang="tr-TR" sz="1200" b="0" strike="noStrike" spc="-1">
                <a:latin typeface="Times New Roman"/>
              </a:rPr>
              <a:t>38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9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A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9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AA61C48-8B39-4269-8757-654E400B7698}" type="slidenum">
              <a:rPr lang="tr-TR" sz="1200" b="0" strike="noStrike" spc="-1">
                <a:latin typeface="Times New Roman"/>
              </a:rPr>
              <a:t>39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4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41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E77A357-7B92-4FFD-B33E-717FEFD41E68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9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 dirty="0" smtClean="0">
                <a:latin typeface="Arial"/>
              </a:rPr>
              <a:t>A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49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2C63CB3-9AF6-45E9-AC9A-2D58BEE9FD76}" type="slidenum">
              <a:rPr lang="tr-TR" sz="1200" b="0" strike="noStrike" spc="-1">
                <a:latin typeface="Times New Roman"/>
              </a:rPr>
              <a:t>40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9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DBE6FFB-7BC4-4714-8668-58B47EFF5180}" type="slidenum">
              <a:rPr lang="tr-TR" sz="1200" b="0" strike="noStrike" spc="-1">
                <a:latin typeface="Times New Roman"/>
              </a:rPr>
              <a:t>41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 dirty="0" smtClean="0">
                <a:latin typeface="Arial"/>
              </a:rPr>
              <a:t>A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501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818C41A-E61C-49E8-BF41-517F315FC7E0}" type="slidenum">
              <a:rPr lang="tr-TR" sz="1200" b="0" strike="noStrike" spc="-1">
                <a:latin typeface="Times New Roman"/>
              </a:rPr>
              <a:t>42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B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04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25F28C9-ADB3-41F1-8B60-C64B8E505CD7}" type="slidenum">
              <a:rPr lang="tr-TR" sz="1200" b="0" strike="noStrike" spc="-1">
                <a:latin typeface="Times New Roman"/>
              </a:rPr>
              <a:t>43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en-US" sz="2000" b="0" strike="noStrike" spc="-1">
                <a:latin typeface="Arial"/>
              </a:rPr>
              <a:t>Its code, data, heap, and stack are replaced by the new program</a:t>
            </a:r>
          </a:p>
        </p:txBody>
      </p:sp>
      <p:sp>
        <p:nvSpPr>
          <p:cNvPr id="507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816AC90-39F8-4D28-A097-3DEBD4F67A32}" type="slidenum">
              <a:rPr lang="tr-TR" sz="1200" b="0" strike="noStrike" spc="-1">
                <a:latin typeface="Times New Roman"/>
              </a:rPr>
              <a:t>44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B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Fd </a:t>
            </a:r>
            <a:r>
              <a:rPr lang="en-US" sz="2000" b="0" strike="noStrike" spc="-1">
                <a:latin typeface="Arial"/>
              </a:rPr>
              <a:t>(unless marked close-on-exec)</a:t>
            </a:r>
          </a:p>
        </p:txBody>
      </p:sp>
      <p:sp>
        <p:nvSpPr>
          <p:cNvPr id="51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5A930CA-FDBD-4D99-AEC5-2DDCC19D5153}" type="slidenum">
              <a:rPr lang="tr-TR" sz="1200" b="0" strike="noStrike" spc="-1">
                <a:latin typeface="Times New Roman"/>
              </a:rPr>
              <a:t>45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1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A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13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AEF98120-134C-4240-8D10-F72A9BF6880E}" type="slidenum">
              <a:rPr lang="tr-TR" sz="1200" b="0" strike="noStrike" spc="-1">
                <a:latin typeface="Times New Roman"/>
              </a:rPr>
              <a:t>46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B</a:t>
            </a:r>
            <a:r>
              <a:t/>
            </a:r>
            <a:br/>
            <a:r>
              <a:rPr lang="tr-TR" sz="2000" b="0" strike="noStrike" spc="-1">
                <a:latin typeface="Arial"/>
              </a:rPr>
              <a:t>Atexit is LIFO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16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FF355D0-1D01-4D6C-9727-91A2402859EE}" type="slidenum">
              <a:rPr lang="tr-TR" sz="1200" b="0" strike="noStrike" spc="-1">
                <a:latin typeface="Times New Roman"/>
              </a:rPr>
              <a:t>47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51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C10722C-4AD7-4E0B-8A24-E230F6E45D76}" type="slidenum">
              <a:rPr lang="tr-TR" sz="1200" b="0" strike="noStrike" spc="-1">
                <a:latin typeface="Times New Roman"/>
              </a:rPr>
              <a:t>48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2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2FE029-E658-4E1E-B92D-62C2F03C82E1}" type="slidenum">
              <a:rPr lang="tr-TR" sz="1200" b="0" strike="noStrike" spc="-1">
                <a:latin typeface="Times New Roman"/>
              </a:rPr>
              <a:t>49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44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0436CFD-66E0-4064-AE3E-DE8321CFF4A7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2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DCDD4E7-B95D-4977-A760-452B69F6DBD7}" type="slidenum">
              <a:rPr lang="tr-TR" sz="1200" b="0" strike="noStrike" spc="-1">
                <a:latin typeface="Times New Roman"/>
              </a:rPr>
              <a:t>50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D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2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011BBD9-F869-49CA-A27B-1F8E56EDF766}" type="slidenum">
              <a:rPr lang="tr-TR" sz="1200" b="0" strike="noStrike" spc="-1">
                <a:latin typeface="Times New Roman"/>
              </a:rPr>
              <a:t>51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5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tr-TR" sz="2000" b="0" strike="noStrike" spc="-1">
                <a:latin typeface="Arial"/>
              </a:rPr>
              <a:t>C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r>
              <a:rPr lang="en-US" sz="2000" b="0" strike="noStrike" spc="-1">
                <a:latin typeface="Arial"/>
              </a:rPr>
              <a:t>You </a:t>
            </a:r>
            <a:r>
              <a:rPr lang="en-US" sz="2000" b="1" strike="noStrike" spc="-1">
                <a:latin typeface="Arial"/>
              </a:rPr>
              <a:t>cannot kill</a:t>
            </a:r>
            <a:r>
              <a:rPr lang="en-US" sz="2000" b="0" strike="noStrike" spc="-1">
                <a:latin typeface="Arial"/>
              </a:rPr>
              <a:t> a zombie — it’s already dead. Only its parent calling </a:t>
            </a:r>
            <a:r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wait()</a:t>
            </a:r>
            <a:r>
              <a:rPr lang="en-US" sz="2000" b="0" strike="noStrike" spc="-1">
                <a:solidFill>
                  <a:srgbClr val="000000"/>
                </a:solidFill>
                <a:latin typeface="+mn-lt"/>
                <a:ea typeface="+mn-ea"/>
              </a:rPr>
              <a:t> can fully remove it.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31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DE4C450-F59A-45A4-9DA5-BDCC7B2009AF}" type="slidenum">
              <a:rPr lang="tr-TR" sz="1200" b="0" strike="noStrike" spc="-1">
                <a:latin typeface="Times New Roman"/>
              </a:rPr>
              <a:t>52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4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47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BAF1D2D-AC3E-4047-8843-53CAF647C9DC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AECFDA64-4E07-479D-A8F6-28D42AD127E4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3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174EFF0-7F31-412F-BF7B-95C848D2B3C7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6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D4F4440-75E8-4020-A088-B7DB5609633F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5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B5CFD7D-9E1F-41F1-804D-9F8A679C701C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6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1ADFB095-3F14-48E7-8E9E-908302C37A07}" type="slidenum">
              <a:rPr lang="tr-T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15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7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pic>
        <p:nvPicPr>
          <p:cNvPr id="2" name="Resim 10"/>
          <p:cNvPicPr/>
          <p:nvPr/>
        </p:nvPicPr>
        <p:blipFill>
          <a:blip r:embed="rId16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3" name="Resim 14"/>
          <p:cNvPicPr/>
          <p:nvPr/>
        </p:nvPicPr>
        <p:blipFill>
          <a:blip r:embed="rId17"/>
          <a:stretch/>
        </p:blipFill>
        <p:spPr>
          <a:xfrm>
            <a:off x="7905960" y="1146960"/>
            <a:ext cx="4650480" cy="495360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Resim 15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43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Resim 15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83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pic>
        <p:nvPicPr>
          <p:cNvPr id="84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15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15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Resim 15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125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pic>
        <p:nvPicPr>
          <p:cNvPr id="126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15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15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Resim 15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0080"/>
          </a:xfrm>
          <a:prstGeom prst="rect">
            <a:avLst/>
          </a:prstGeom>
          <a:ln>
            <a:noFill/>
          </a:ln>
        </p:spPr>
      </p:pic>
      <p:pic>
        <p:nvPicPr>
          <p:cNvPr id="167" name="Resim 8"/>
          <p:cNvPicPr/>
          <p:nvPr/>
        </p:nvPicPr>
        <p:blipFill>
          <a:blip r:embed="rId15"/>
          <a:stretch/>
        </p:blipFill>
        <p:spPr>
          <a:xfrm>
            <a:off x="10028520" y="5694120"/>
            <a:ext cx="1215360" cy="1294560"/>
          </a:xfrm>
          <a:prstGeom prst="rect">
            <a:avLst/>
          </a:prstGeom>
          <a:ln>
            <a:noFill/>
          </a:ln>
        </p:spPr>
      </p:pic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0" y="2552760"/>
            <a:ext cx="7905240" cy="186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tr-TR" sz="4800" b="0" strike="noStrike" spc="-1">
                <a:solidFill>
                  <a:srgbClr val="FFFFFF"/>
                </a:solidFill>
                <a:latin typeface="Calibri Light"/>
              </a:rPr>
              <a:t>İŞLETİM SİSTEMLERİ UYGULAMA</a:t>
            </a:r>
            <a:endParaRPr lang="en-US" sz="4800" b="0" strike="noStrike" spc="-1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463680" y="4569480"/>
            <a:ext cx="7149240" cy="11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fork() system call 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49" name="Content Placeholder 3"/>
          <p:cNvPicPr/>
          <p:nvPr/>
        </p:nvPicPr>
        <p:blipFill>
          <a:blip r:embed="rId2"/>
          <a:stretch/>
        </p:blipFill>
        <p:spPr>
          <a:xfrm>
            <a:off x="369360" y="1690560"/>
            <a:ext cx="3413520" cy="3557880"/>
          </a:xfrm>
          <a:prstGeom prst="rect">
            <a:avLst/>
          </a:prstGeom>
          <a:ln>
            <a:noFill/>
          </a:ln>
        </p:spPr>
      </p:pic>
      <p:pic>
        <p:nvPicPr>
          <p:cNvPr id="250" name="Content Placeholder 4"/>
          <p:cNvPicPr/>
          <p:nvPr/>
        </p:nvPicPr>
        <p:blipFill>
          <a:blip r:embed="rId3"/>
          <a:stretch/>
        </p:blipFill>
        <p:spPr>
          <a:xfrm>
            <a:off x="4630320" y="1690560"/>
            <a:ext cx="7027920" cy="3557880"/>
          </a:xfrm>
          <a:prstGeom prst="rect">
            <a:avLst/>
          </a:prstGeom>
          <a:ln>
            <a:noFill/>
          </a:ln>
        </p:spPr>
      </p:pic>
      <p:sp>
        <p:nvSpPr>
          <p:cNvPr id="251" name="CustomShape 2"/>
          <p:cNvSpPr/>
          <p:nvPr/>
        </p:nvSpPr>
        <p:spPr>
          <a:xfrm>
            <a:off x="3848760" y="3007800"/>
            <a:ext cx="780840" cy="395640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2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53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9BAC1A3E-C31B-4498-9F2D-51688DE74521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10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A Simple fork() Example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55" name="Content Placeholder 5"/>
          <p:cNvPicPr/>
          <p:nvPr/>
        </p:nvPicPr>
        <p:blipFill>
          <a:blip r:embed="rId2"/>
          <a:stretch/>
        </p:blipFill>
        <p:spPr>
          <a:xfrm>
            <a:off x="726120" y="1466280"/>
            <a:ext cx="4871160" cy="3270960"/>
          </a:xfrm>
          <a:prstGeom prst="rect">
            <a:avLst/>
          </a:prstGeom>
          <a:ln>
            <a:noFill/>
          </a:ln>
        </p:spPr>
      </p:pic>
      <p:pic>
        <p:nvPicPr>
          <p:cNvPr id="256" name="Content Placeholder 6"/>
          <p:cNvPicPr/>
          <p:nvPr/>
        </p:nvPicPr>
        <p:blipFill>
          <a:blip r:embed="rId3"/>
          <a:stretch/>
        </p:blipFill>
        <p:spPr>
          <a:xfrm>
            <a:off x="5913720" y="2947680"/>
            <a:ext cx="5257080" cy="2442600"/>
          </a:xfrm>
          <a:prstGeom prst="rect">
            <a:avLst/>
          </a:prstGeom>
          <a:ln>
            <a:noFill/>
          </a:ln>
        </p:spPr>
      </p:pic>
      <p:sp>
        <p:nvSpPr>
          <p:cNvPr id="257" name="CustomShape 2"/>
          <p:cNvSpPr/>
          <p:nvPr/>
        </p:nvSpPr>
        <p:spPr>
          <a:xfrm>
            <a:off x="6714000" y="1327320"/>
            <a:ext cx="3199680" cy="175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0000" lnSpcReduction="100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 simple fork example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en-US" sz="2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Message after fork is printed </a:t>
            </a: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twice</a:t>
            </a:r>
            <a:r>
              <a:rPr lang="tr-TR" sz="2800" b="0" strike="noStrike" spc="-1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!!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925920" y="4928760"/>
            <a:ext cx="2361600" cy="66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Ex_1_fork1.c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59" name="CustomShape 4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0" name="CustomShape 5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B37CBECC-3E21-47AF-8E25-74707B51AFEE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11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S</a:t>
            </a: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elf </a:t>
            </a: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I</a:t>
            </a: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dentif</a:t>
            </a: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ication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62" name="CustomShape 2"/>
          <p:cNvSpPr/>
          <p:nvPr/>
        </p:nvSpPr>
        <p:spPr>
          <a:xfrm>
            <a:off x="6858000" y="1447920"/>
            <a:ext cx="3276000" cy="21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 lnSpcReduction="100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for the parent process fork returns </a:t>
            </a: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child’s pid</a:t>
            </a:r>
            <a:endParaRPr lang="en-US" sz="2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for the child process fork returns </a:t>
            </a: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6934320" y="574920"/>
            <a:ext cx="2361600" cy="66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Ex_2_fork2.c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4" name="CustomShape 4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65" name="Resim 11"/>
          <p:cNvPicPr/>
          <p:nvPr/>
        </p:nvPicPr>
        <p:blipFill>
          <a:blip r:embed="rId3"/>
          <a:stretch/>
        </p:blipFill>
        <p:spPr>
          <a:xfrm>
            <a:off x="99000" y="1568880"/>
            <a:ext cx="6758280" cy="4221720"/>
          </a:xfrm>
          <a:prstGeom prst="rect">
            <a:avLst/>
          </a:prstGeom>
          <a:ln>
            <a:noFill/>
          </a:ln>
        </p:spPr>
      </p:pic>
      <p:pic>
        <p:nvPicPr>
          <p:cNvPr id="266" name="Resim 3"/>
          <p:cNvPicPr/>
          <p:nvPr/>
        </p:nvPicPr>
        <p:blipFill>
          <a:blip r:embed="rId4"/>
          <a:stretch/>
        </p:blipFill>
        <p:spPr>
          <a:xfrm>
            <a:off x="6858000" y="3791520"/>
            <a:ext cx="5270040" cy="1142280"/>
          </a:xfrm>
          <a:prstGeom prst="rect">
            <a:avLst/>
          </a:prstGeom>
          <a:ln>
            <a:noFill/>
          </a:ln>
        </p:spPr>
      </p:pic>
      <p:sp>
        <p:nvSpPr>
          <p:cNvPr id="267" name="CustomShape 5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EF5487EB-FF11-4E5C-926C-F767A97B735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12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69" name="CustomShape 2"/>
          <p:cNvSpPr/>
          <p:nvPr/>
        </p:nvSpPr>
        <p:spPr>
          <a:xfrm>
            <a:off x="387360" y="135180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GB" sz="2800" b="1" strike="noStrike" spc="-1">
                <a:solidFill>
                  <a:srgbClr val="FF0000"/>
                </a:solidFill>
                <a:latin typeface="Calibri"/>
              </a:rPr>
              <a:t>identical?</a:t>
            </a: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 not what we had in mind!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more useful if child does different stuff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can we give it </a:t>
            </a:r>
            <a:r>
              <a:rPr lang="en-GB" sz="2800" b="1" strike="noStrike" spc="-1">
                <a:solidFill>
                  <a:srgbClr val="FF0000"/>
                </a:solidFill>
                <a:latin typeface="Calibri"/>
              </a:rPr>
              <a:t>different</a:t>
            </a: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 behaviour?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in the form of source code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in the form of an existing binary executable</a:t>
            </a:r>
            <a:endParaRPr lang="en-US" sz="2400" b="0" strike="noStrike" spc="-1">
              <a:latin typeface="Arial"/>
            </a:endParaRPr>
          </a:p>
          <a:p>
            <a:pPr marL="1143000" lvl="2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exec() family of functions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270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1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50A9FB14-9A9F-4AD4-B188-6AB0450E3547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13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274" name="Content Placeholder 3"/>
          <p:cNvPicPr/>
          <p:nvPr/>
        </p:nvPicPr>
        <p:blipFill>
          <a:blip r:embed="rId2"/>
          <a:stretch/>
        </p:blipFill>
        <p:spPr>
          <a:xfrm>
            <a:off x="2177280" y="1267920"/>
            <a:ext cx="7837200" cy="4701960"/>
          </a:xfrm>
          <a:prstGeom prst="rect">
            <a:avLst/>
          </a:prstGeom>
          <a:ln>
            <a:noFill/>
          </a:ln>
        </p:spPr>
      </p:pic>
      <p:sp>
        <p:nvSpPr>
          <p:cNvPr id="275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6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ED220530-4C15-4403-97B5-4720B9E33264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14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78" name="CustomShape 2"/>
          <p:cNvSpPr/>
          <p:nvPr/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279" name="Content Placeholder 5"/>
          <p:cNvPicPr/>
          <p:nvPr/>
        </p:nvPicPr>
        <p:blipFill>
          <a:blip r:embed="rId2"/>
          <a:stretch/>
        </p:blipFill>
        <p:spPr>
          <a:xfrm>
            <a:off x="2110320" y="1292040"/>
            <a:ext cx="7970400" cy="4720680"/>
          </a:xfrm>
          <a:prstGeom prst="rect">
            <a:avLst/>
          </a:prstGeom>
          <a:ln>
            <a:noFill/>
          </a:ln>
        </p:spPr>
      </p:pic>
      <p:sp>
        <p:nvSpPr>
          <p:cNvPr id="280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81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1126BAAC-4851-4F69-B311-5082F1D7118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15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284" name="Content Placeholder 4"/>
          <p:cNvPicPr/>
          <p:nvPr/>
        </p:nvPicPr>
        <p:blipFill>
          <a:blip r:embed="rId2"/>
          <a:stretch/>
        </p:blipFill>
        <p:spPr>
          <a:xfrm>
            <a:off x="2074680" y="1276920"/>
            <a:ext cx="8042040" cy="4803120"/>
          </a:xfrm>
          <a:prstGeom prst="rect">
            <a:avLst/>
          </a:prstGeom>
          <a:ln>
            <a:noFill/>
          </a:ln>
        </p:spPr>
      </p:pic>
      <p:sp>
        <p:nvSpPr>
          <p:cNvPr id="285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86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71980B7E-837E-4A21-8B46-A75484B08BFA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16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r>
              <a:t/>
            </a:r>
            <a:br/>
            <a:r>
              <a:rPr lang="en-GB" sz="4400" b="1" strike="noStrike" spc="-1">
                <a:solidFill>
                  <a:srgbClr val="FF0000"/>
                </a:solidFill>
                <a:latin typeface="Calibri Light"/>
              </a:rPr>
              <a:t>by source code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88" name="Content Placeholder 2"/>
          <p:cNvPicPr/>
          <p:nvPr/>
        </p:nvPicPr>
        <p:blipFill>
          <a:blip r:embed="rId2"/>
          <a:stretch/>
        </p:blipFill>
        <p:spPr>
          <a:xfrm>
            <a:off x="605160" y="1572120"/>
            <a:ext cx="7360200" cy="3325320"/>
          </a:xfrm>
          <a:prstGeom prst="rect">
            <a:avLst/>
          </a:prstGeom>
          <a:ln>
            <a:noFill/>
          </a:ln>
        </p:spPr>
      </p:pic>
      <p:pic>
        <p:nvPicPr>
          <p:cNvPr id="289" name="Content Placeholder 4"/>
          <p:cNvPicPr/>
          <p:nvPr/>
        </p:nvPicPr>
        <p:blipFill>
          <a:blip r:embed="rId3"/>
          <a:stretch/>
        </p:blipFill>
        <p:spPr>
          <a:xfrm>
            <a:off x="4516200" y="4157280"/>
            <a:ext cx="6699960" cy="1660320"/>
          </a:xfrm>
          <a:prstGeom prst="rect">
            <a:avLst/>
          </a:prstGeom>
          <a:ln>
            <a:noFill/>
          </a:ln>
        </p:spPr>
      </p:pic>
      <p:sp>
        <p:nvSpPr>
          <p:cNvPr id="290" name="CustomShape 2"/>
          <p:cNvSpPr/>
          <p:nvPr/>
        </p:nvSpPr>
        <p:spPr>
          <a:xfrm>
            <a:off x="838080" y="5238720"/>
            <a:ext cx="2515320" cy="66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Ex_3_fork3.c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2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4512A770-DE35-4E5C-B9E4-A5B7FD4EC0FB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17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Content Placeholder 6"/>
          <p:cNvPicPr/>
          <p:nvPr/>
        </p:nvPicPr>
        <p:blipFill>
          <a:blip r:embed="rId2"/>
          <a:stretch/>
        </p:blipFill>
        <p:spPr>
          <a:xfrm>
            <a:off x="1438920" y="1029600"/>
            <a:ext cx="3170160" cy="5022360"/>
          </a:xfrm>
          <a:prstGeom prst="rect">
            <a:avLst/>
          </a:prstGeom>
          <a:ln>
            <a:noFill/>
          </a:ln>
        </p:spPr>
      </p:pic>
      <p:sp>
        <p:nvSpPr>
          <p:cNvPr id="294" name="CustomShape 1"/>
          <p:cNvSpPr/>
          <p:nvPr/>
        </p:nvSpPr>
        <p:spPr>
          <a:xfrm>
            <a:off x="838080" y="113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Fork Practice Question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95" name="CustomShape 2"/>
          <p:cNvSpPr/>
          <p:nvPr/>
        </p:nvSpPr>
        <p:spPr>
          <a:xfrm>
            <a:off x="4758840" y="5187960"/>
            <a:ext cx="2515320" cy="66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Ex_4_fork4.c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96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7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3C91BFC8-0058-44C1-B543-A3AC838336D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18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Output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99" name="İçerik Yer Tutucusu 4"/>
          <p:cNvPicPr/>
          <p:nvPr/>
        </p:nvPicPr>
        <p:blipFill>
          <a:blip r:embed="rId2"/>
          <a:stretch/>
        </p:blipFill>
        <p:spPr>
          <a:xfrm>
            <a:off x="838080" y="1789560"/>
            <a:ext cx="10514880" cy="3510720"/>
          </a:xfrm>
          <a:prstGeom prst="rect">
            <a:avLst/>
          </a:prstGeom>
          <a:ln>
            <a:noFill/>
          </a:ln>
        </p:spPr>
      </p:pic>
      <p:sp>
        <p:nvSpPr>
          <p:cNvPr id="300" name="CustomShape 2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1" name="CustomShape 3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5E31A858-8E79-4BB2-BF91-3F2D4B21A0B5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19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Outline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Process management -&gt; Section-1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tr-TR" sz="2400" b="0" strike="noStrike" spc="-1">
                <a:solidFill>
                  <a:srgbClr val="000000"/>
                </a:solidFill>
                <a:latin typeface="Calibri"/>
              </a:rPr>
              <a:t>creation, differentiation, termination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Inter-process communcation (IPC) -&gt; Section-1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tr-TR" sz="2400" b="0" strike="noStrike" spc="-1">
                <a:solidFill>
                  <a:srgbClr val="000000"/>
                </a:solidFill>
                <a:latin typeface="Calibri"/>
              </a:rPr>
              <a:t>Unix-based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tr-TR" sz="2400" b="0" strike="noStrike" spc="-1">
                <a:solidFill>
                  <a:srgbClr val="000000"/>
                </a:solidFill>
                <a:latin typeface="Calibri"/>
              </a:rPr>
              <a:t>Posix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Threads -&gt; Section-2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Thread synchronization -&gt; Section-2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7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713D2540-D582-45D5-8D77-FA6106869BC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r>
              <a:t/>
            </a:r>
            <a:br/>
            <a:r>
              <a:rPr lang="en-GB" sz="4400" b="1" strike="noStrike" spc="-1">
                <a:solidFill>
                  <a:srgbClr val="FF0000"/>
                </a:solidFill>
                <a:latin typeface="Calibri Light"/>
              </a:rPr>
              <a:t>by exec() function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03" name="Picture 3"/>
          <p:cNvPicPr/>
          <p:nvPr/>
        </p:nvPicPr>
        <p:blipFill>
          <a:blip r:embed="rId2"/>
          <a:stretch/>
        </p:blipFill>
        <p:spPr>
          <a:xfrm>
            <a:off x="1977120" y="1548720"/>
            <a:ext cx="5486040" cy="4248720"/>
          </a:xfrm>
          <a:prstGeom prst="rect">
            <a:avLst/>
          </a:prstGeom>
          <a:ln>
            <a:noFill/>
          </a:ln>
        </p:spPr>
      </p:pic>
      <p:sp>
        <p:nvSpPr>
          <p:cNvPr id="304" name="CustomShape 2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5" name="CustomShape 3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00130E7B-CD8F-4108-BA32-88364CAA6A14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20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Differentiation</a:t>
            </a:r>
            <a:r>
              <a:t/>
            </a:r>
            <a:br/>
            <a:r>
              <a:rPr lang="en-GB" sz="4400" b="1" strike="noStrike" spc="-1">
                <a:solidFill>
                  <a:srgbClr val="FF0000"/>
                </a:solidFill>
                <a:latin typeface="Calibri Light"/>
              </a:rPr>
              <a:t>by exec() function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07" name="CustomShape 2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8" name="CustomShape 3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A076D143-BB9B-485B-A3F8-588A7AF08BDF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21</a:t>
            </a:fld>
            <a:endParaRPr lang="en-US" sz="2000" b="0" strike="noStrike" spc="-1">
              <a:latin typeface="Arial"/>
            </a:endParaRPr>
          </a:p>
        </p:txBody>
      </p:sp>
      <p:graphicFrame>
        <p:nvGraphicFramePr>
          <p:cNvPr id="309" name="Table 4"/>
          <p:cNvGraphicFramePr/>
          <p:nvPr/>
        </p:nvGraphicFramePr>
        <p:xfrm>
          <a:off x="0" y="1690560"/>
          <a:ext cx="12083400" cy="4202280"/>
        </p:xfrm>
        <a:graphic>
          <a:graphicData uri="http://schemas.openxmlformats.org/drawingml/2006/table">
            <a:tbl>
              <a:tblPr/>
              <a:tblGrid>
                <a:gridCol w="227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2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76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5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Function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Takes arguments as…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Searches PATH?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Function Signiture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Notes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execl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List of arguments (variable)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❌ No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</a:t>
                      </a: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execl(path, arg0, arg1, ..., NULL)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Programmer gives each argument separately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execv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Array of arguments (vector)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❌ No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execv(path, argv[])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Used when args stored in arrays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execlp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List → searches PATH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✅ Yes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</a:t>
                      </a: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execlp(file, arg0, arg1, ..., NULL)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p</a:t>
                      </a: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 = path search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execvp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Array → searches PATH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✅ Yes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execvp(file, argv[])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Most commonly used exec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execle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List + custom environment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❌ No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</a:t>
                      </a: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execle(path, arg0, ..., NULL, envp[])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</a:t>
                      </a: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 = specify environment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execve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Array + custom environment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❌ No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6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execve(path, argv[], envp[])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Low-level system call, kernel interface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1" strike="noStrike" spc="-1">
                          <a:solidFill>
                            <a:srgbClr val="000000"/>
                          </a:solidFill>
                          <a:latin typeface="Courier New"/>
                        </a:rPr>
                        <a:t>execvpe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Array + custom environment + PATH search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✅ Yes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int </a:t>
                      </a:r>
                      <a:r>
                        <a:rPr lang="fr-F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execvpe(const char *file, char *const argv[],</a:t>
                      </a:r>
                      <a:endParaRPr lang="en-US" sz="15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char *const envp[]);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tr-TR" sz="15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Linux extension (not POSIX)</a:t>
                      </a:r>
                      <a:endParaRPr lang="en-US" sz="1500" b="0" strike="noStrike" spc="-1">
                        <a:latin typeface="Arial"/>
                      </a:endParaRPr>
                    </a:p>
                  </a:txBody>
                  <a:tcPr marL="78120" marR="7812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A Simple exec() Example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11" name="Content Placeholder 4"/>
          <p:cNvPicPr/>
          <p:nvPr/>
        </p:nvPicPr>
        <p:blipFill>
          <a:blip r:embed="rId2"/>
          <a:stretch/>
        </p:blipFill>
        <p:spPr>
          <a:xfrm>
            <a:off x="689040" y="1326600"/>
            <a:ext cx="7040160" cy="3394080"/>
          </a:xfrm>
          <a:prstGeom prst="rect">
            <a:avLst/>
          </a:prstGeom>
          <a:ln>
            <a:noFill/>
          </a:ln>
        </p:spPr>
      </p:pic>
      <p:pic>
        <p:nvPicPr>
          <p:cNvPr id="312" name="Content Placeholder 5"/>
          <p:cNvPicPr/>
          <p:nvPr/>
        </p:nvPicPr>
        <p:blipFill>
          <a:blip r:embed="rId3"/>
          <a:stretch/>
        </p:blipFill>
        <p:spPr>
          <a:xfrm>
            <a:off x="3424680" y="4122360"/>
            <a:ext cx="7517160" cy="1458000"/>
          </a:xfrm>
          <a:prstGeom prst="rect">
            <a:avLst/>
          </a:prstGeom>
          <a:ln>
            <a:noFill/>
          </a:ln>
        </p:spPr>
      </p:pic>
      <p:sp>
        <p:nvSpPr>
          <p:cNvPr id="313" name="CustomShape 2"/>
          <p:cNvSpPr/>
          <p:nvPr/>
        </p:nvSpPr>
        <p:spPr>
          <a:xfrm>
            <a:off x="838080" y="4988880"/>
            <a:ext cx="2361600" cy="66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Ex_5_exec.c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14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5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BA7E9622-DF29-4937-BDB0-95251D178708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22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Process Termination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17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void </a:t>
            </a: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exit</a:t>
            </a: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 (int status);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exits a process  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normally return with status 0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int </a:t>
            </a: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atexit</a:t>
            </a: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 (void (*function)(void) );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registers function to be executed on exit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int </a:t>
            </a: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wait</a:t>
            </a: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 (int *child_status)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suspends current process until one of its children terminates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318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9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C998B9D2-EE56-44B9-A00A-D5DE7F85BED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23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exit() vs return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>
                <a:solidFill>
                  <a:srgbClr val="FF0000"/>
                </a:solidFill>
                <a:latin typeface="Calibri"/>
              </a:rPr>
              <a:t>return 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is an instruction of the language that returns from a function call.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>
                <a:solidFill>
                  <a:srgbClr val="FF0000"/>
                </a:solidFill>
                <a:latin typeface="Calibri"/>
              </a:rPr>
              <a:t>exit 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is a system call (not a language statement) that terminates the current process.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23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2DA9A35E-9062-41AF-BDCA-1F4DCD476A04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24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612720" y="19296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atexit() example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25" name="Content Placeholder 2"/>
          <p:cNvPicPr/>
          <p:nvPr/>
        </p:nvPicPr>
        <p:blipFill>
          <a:blip r:embed="rId2"/>
          <a:stretch/>
        </p:blipFill>
        <p:spPr>
          <a:xfrm>
            <a:off x="516240" y="1200240"/>
            <a:ext cx="5596200" cy="4680000"/>
          </a:xfrm>
          <a:prstGeom prst="rect">
            <a:avLst/>
          </a:prstGeom>
          <a:ln>
            <a:noFill/>
          </a:ln>
        </p:spPr>
      </p:pic>
      <p:pic>
        <p:nvPicPr>
          <p:cNvPr id="326" name="Content Placeholder 3"/>
          <p:cNvPicPr/>
          <p:nvPr/>
        </p:nvPicPr>
        <p:blipFill>
          <a:blip r:embed="rId3"/>
          <a:stretch/>
        </p:blipFill>
        <p:spPr>
          <a:xfrm>
            <a:off x="5775480" y="973440"/>
            <a:ext cx="5502240" cy="1548720"/>
          </a:xfrm>
          <a:prstGeom prst="rect">
            <a:avLst/>
          </a:prstGeom>
          <a:ln>
            <a:noFill/>
          </a:ln>
        </p:spPr>
      </p:pic>
      <p:sp>
        <p:nvSpPr>
          <p:cNvPr id="327" name="CustomShape 2"/>
          <p:cNvSpPr/>
          <p:nvPr/>
        </p:nvSpPr>
        <p:spPr>
          <a:xfrm>
            <a:off x="6903720" y="3016800"/>
            <a:ext cx="3733200" cy="1934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0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registers a function to clean up resource at process termination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28" name="CustomShape 3"/>
          <p:cNvSpPr/>
          <p:nvPr/>
        </p:nvSpPr>
        <p:spPr>
          <a:xfrm>
            <a:off x="6035760" y="4952520"/>
            <a:ext cx="2515320" cy="65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Ex_6_atexit.c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29" name="CustomShape 4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0" name="CustomShape 5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6381B8C3-DA57-4396-B402-9083A0F64DFF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25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Zombie Process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32" name="CustomShape 2"/>
          <p:cNvSpPr/>
          <p:nvPr/>
        </p:nvSpPr>
        <p:spPr>
          <a:xfrm>
            <a:off x="838080" y="145800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000" lnSpcReduction="10000"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When process terminates, still consumes system resources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Various tables maintained by OS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Called a zombie; living corpse, half alive, half dead</a:t>
            </a:r>
            <a:endParaRPr lang="en-US" sz="2400" b="0" strike="noStrike" spc="-1">
              <a:latin typeface="Arial"/>
            </a:endParaRPr>
          </a:p>
          <a:p>
            <a:pPr marL="334800" indent="-3340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Times New Roman"/>
              <a:buChar char="•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800" b="1" strike="noStrike" spc="-1">
                <a:solidFill>
                  <a:srgbClr val="FF0000"/>
                </a:solidFill>
                <a:latin typeface="Calibri"/>
              </a:rPr>
              <a:t>Reaping </a:t>
            </a:r>
            <a:endParaRPr lang="en-US" sz="2800" b="0" strike="noStrike" spc="-1">
              <a:latin typeface="Arial"/>
            </a:endParaRPr>
          </a:p>
          <a:p>
            <a:pPr marL="734760" lvl="1" indent="-2768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Performed by parent on terminated child</a:t>
            </a:r>
            <a:endParaRPr lang="en-US" sz="2400" b="0" strike="noStrike" spc="-1">
              <a:latin typeface="Arial"/>
            </a:endParaRPr>
          </a:p>
          <a:p>
            <a:pPr marL="734760" lvl="1" indent="-2768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Parent is given exit status information</a:t>
            </a:r>
            <a:endParaRPr lang="en-US" sz="2400" b="0" strike="noStrike" spc="-1">
              <a:latin typeface="Arial"/>
            </a:endParaRPr>
          </a:p>
          <a:p>
            <a:pPr marL="734760" lvl="1" indent="-2768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Kernel discards process</a:t>
            </a:r>
            <a:endParaRPr lang="en-US" sz="2400" b="0" strike="noStrike" spc="-1">
              <a:latin typeface="Arial"/>
            </a:endParaRPr>
          </a:p>
          <a:p>
            <a:pPr marL="334800" indent="-33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Times New Roman"/>
              <a:buChar char="•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What if parent does not reap ?</a:t>
            </a:r>
            <a:endParaRPr lang="en-US" sz="2800" b="0" strike="noStrike" spc="-1">
              <a:latin typeface="Arial"/>
            </a:endParaRPr>
          </a:p>
          <a:p>
            <a:pPr marL="734760" lvl="1" indent="-2768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if any parent terminates without reaping a child, then child will be reaped by 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“init”</a:t>
            </a:r>
            <a:r>
              <a:rPr lang="en-US" sz="2400" b="0" strike="noStrike" spc="-1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process</a:t>
            </a:r>
            <a:endParaRPr lang="en-US" sz="2400" b="0" strike="noStrike" spc="-1">
              <a:latin typeface="Arial"/>
            </a:endParaRPr>
          </a:p>
          <a:p>
            <a:pPr marL="734760" lvl="1" indent="-2768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so, only need explicit reaping in long-running processes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334800" algn="l"/>
                <a:tab pos="447120" algn="l"/>
                <a:tab pos="904320" algn="l"/>
                <a:tab pos="1361520" algn="l"/>
                <a:tab pos="1818720" algn="l"/>
                <a:tab pos="2275920" algn="l"/>
                <a:tab pos="2733120" algn="l"/>
                <a:tab pos="3189600" algn="l"/>
                <a:tab pos="3646800" algn="l"/>
                <a:tab pos="4104000" algn="l"/>
                <a:tab pos="4561200" algn="l"/>
                <a:tab pos="5018400" algn="l"/>
                <a:tab pos="5475600" algn="l"/>
                <a:tab pos="5932800" algn="l"/>
                <a:tab pos="6389280" algn="l"/>
                <a:tab pos="6846480" algn="l"/>
                <a:tab pos="7303680" algn="l"/>
                <a:tab pos="7760880" algn="l"/>
                <a:tab pos="8218080" algn="l"/>
                <a:tab pos="8675280" algn="l"/>
                <a:tab pos="9132480" algn="l"/>
              </a:tabLst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4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83AA90DF-97FB-4D7E-AD21-6FDFACBA1764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26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Zombie example</a:t>
            </a:r>
            <a:r>
              <a:t/>
            </a:r>
            <a:br/>
            <a:r>
              <a:rPr lang="en-US" sz="4400" b="1" strike="noStrike" spc="-1">
                <a:solidFill>
                  <a:srgbClr val="FF0000"/>
                </a:solidFill>
                <a:latin typeface="Calibri Light"/>
              </a:rPr>
              <a:t>non-terminating parent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36" name="Content Placeholder 2"/>
          <p:cNvPicPr/>
          <p:nvPr/>
        </p:nvPicPr>
        <p:blipFill>
          <a:blip r:embed="rId2"/>
          <a:stretch/>
        </p:blipFill>
        <p:spPr>
          <a:xfrm>
            <a:off x="652680" y="1619280"/>
            <a:ext cx="6068520" cy="3153960"/>
          </a:xfrm>
          <a:prstGeom prst="rect">
            <a:avLst/>
          </a:prstGeom>
          <a:ln>
            <a:noFill/>
          </a:ln>
        </p:spPr>
      </p:pic>
      <p:pic>
        <p:nvPicPr>
          <p:cNvPr id="337" name="Content Placeholder 5"/>
          <p:cNvPicPr/>
          <p:nvPr/>
        </p:nvPicPr>
        <p:blipFill>
          <a:blip r:embed="rId3"/>
          <a:stretch/>
        </p:blipFill>
        <p:spPr>
          <a:xfrm>
            <a:off x="3925080" y="3963600"/>
            <a:ext cx="7428240" cy="1100520"/>
          </a:xfrm>
          <a:prstGeom prst="rect">
            <a:avLst/>
          </a:prstGeom>
          <a:ln>
            <a:noFill/>
          </a:ln>
        </p:spPr>
      </p:pic>
      <p:sp>
        <p:nvSpPr>
          <p:cNvPr id="338" name="CustomShape 2"/>
          <p:cNvSpPr/>
          <p:nvPr/>
        </p:nvSpPr>
        <p:spPr>
          <a:xfrm>
            <a:off x="1114920" y="5064840"/>
            <a:ext cx="2752560" cy="65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Ex_8_zombie1.c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39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0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F6D52D6C-D209-48CC-83A7-12A59863E1DA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27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Zombie example</a:t>
            </a:r>
            <a:r>
              <a:t/>
            </a:r>
            <a:br/>
            <a:r>
              <a:rPr lang="en-US" sz="4400" b="1" strike="noStrike" spc="-1">
                <a:solidFill>
                  <a:srgbClr val="FF0000"/>
                </a:solidFill>
                <a:latin typeface="Calibri Light"/>
              </a:rPr>
              <a:t>non-terminating child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42" name="Content Placeholder 2"/>
          <p:cNvPicPr/>
          <p:nvPr/>
        </p:nvPicPr>
        <p:blipFill>
          <a:blip r:embed="rId2"/>
          <a:stretch/>
        </p:blipFill>
        <p:spPr>
          <a:xfrm>
            <a:off x="838080" y="1623240"/>
            <a:ext cx="6159960" cy="3177000"/>
          </a:xfrm>
          <a:prstGeom prst="rect">
            <a:avLst/>
          </a:prstGeom>
          <a:ln>
            <a:noFill/>
          </a:ln>
        </p:spPr>
      </p:pic>
      <p:pic>
        <p:nvPicPr>
          <p:cNvPr id="343" name="Content Placeholder 5"/>
          <p:cNvPicPr/>
          <p:nvPr/>
        </p:nvPicPr>
        <p:blipFill>
          <a:blip r:embed="rId3"/>
          <a:stretch/>
        </p:blipFill>
        <p:spPr>
          <a:xfrm>
            <a:off x="3065760" y="4110840"/>
            <a:ext cx="8287200" cy="1033560"/>
          </a:xfrm>
          <a:prstGeom prst="rect">
            <a:avLst/>
          </a:prstGeom>
          <a:ln>
            <a:noFill/>
          </a:ln>
        </p:spPr>
      </p:pic>
      <p:sp>
        <p:nvSpPr>
          <p:cNvPr id="344" name="CustomShape 2"/>
          <p:cNvSpPr/>
          <p:nvPr/>
        </p:nvSpPr>
        <p:spPr>
          <a:xfrm>
            <a:off x="1103760" y="5145480"/>
            <a:ext cx="2681640" cy="72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Ex_9_zombie2.c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45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6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A7C08BDC-2C38-4745-A3F5-57A9389E6D1B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28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Synchronizing with child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48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int wait(int *child_status)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suspends current process until one of its children terminates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return value is the pid of the child process that terminated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If the child has already terminated, then wait returns its pid immediately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If child_status != NULL, then the object it points to will be set to a status indicating why the child process terminated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349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50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860E2396-F7CC-4103-B105-8098AB8FE270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29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Section Outline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767160" y="1564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definition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handling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creation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</a:t>
            </a: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differentiation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termination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Process synchronization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285F00CF-4037-4C2E-84D9-1019712C1329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3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671760" y="16308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wait() Example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52" name="Content Placeholder 5"/>
          <p:cNvPicPr/>
          <p:nvPr/>
        </p:nvPicPr>
        <p:blipFill>
          <a:blip r:embed="rId2"/>
          <a:stretch/>
        </p:blipFill>
        <p:spPr>
          <a:xfrm>
            <a:off x="671760" y="1395360"/>
            <a:ext cx="5380920" cy="4685040"/>
          </a:xfrm>
          <a:prstGeom prst="rect">
            <a:avLst/>
          </a:prstGeom>
          <a:ln>
            <a:noFill/>
          </a:ln>
        </p:spPr>
      </p:pic>
      <p:pic>
        <p:nvPicPr>
          <p:cNvPr id="353" name="Content Placeholder 6"/>
          <p:cNvPicPr/>
          <p:nvPr/>
        </p:nvPicPr>
        <p:blipFill>
          <a:blip r:embed="rId3"/>
          <a:stretch/>
        </p:blipFill>
        <p:spPr>
          <a:xfrm>
            <a:off x="6053400" y="1395360"/>
            <a:ext cx="5065200" cy="1875600"/>
          </a:xfrm>
          <a:prstGeom prst="rect">
            <a:avLst/>
          </a:prstGeom>
          <a:ln>
            <a:noFill/>
          </a:ln>
        </p:spPr>
      </p:pic>
      <p:sp>
        <p:nvSpPr>
          <p:cNvPr id="354" name="CustomShape 2"/>
          <p:cNvSpPr/>
          <p:nvPr/>
        </p:nvSpPr>
        <p:spPr>
          <a:xfrm>
            <a:off x="6794640" y="4688280"/>
            <a:ext cx="268596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Ex_10_wait1.c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55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56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AEF90B38-9383-4DEE-917A-F1AE8C2C414E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30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577080" y="12240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wait() Example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358" name="Content Placeholder 5"/>
          <p:cNvPicPr/>
          <p:nvPr/>
        </p:nvPicPr>
        <p:blipFill>
          <a:blip r:embed="rId2"/>
          <a:stretch/>
        </p:blipFill>
        <p:spPr>
          <a:xfrm>
            <a:off x="577080" y="1182960"/>
            <a:ext cx="5653440" cy="4897080"/>
          </a:xfrm>
          <a:prstGeom prst="rect">
            <a:avLst/>
          </a:prstGeom>
          <a:ln>
            <a:noFill/>
          </a:ln>
        </p:spPr>
      </p:pic>
      <p:pic>
        <p:nvPicPr>
          <p:cNvPr id="359" name="Content Placeholder 6"/>
          <p:cNvPicPr/>
          <p:nvPr/>
        </p:nvPicPr>
        <p:blipFill>
          <a:blip r:embed="rId3"/>
          <a:stretch/>
        </p:blipFill>
        <p:spPr>
          <a:xfrm>
            <a:off x="6252120" y="1203840"/>
            <a:ext cx="4587120" cy="1903680"/>
          </a:xfrm>
          <a:prstGeom prst="rect">
            <a:avLst/>
          </a:prstGeom>
          <a:ln>
            <a:noFill/>
          </a:ln>
        </p:spPr>
      </p:pic>
      <p:sp>
        <p:nvSpPr>
          <p:cNvPr id="360" name="CustomShape 2"/>
          <p:cNvSpPr/>
          <p:nvPr/>
        </p:nvSpPr>
        <p:spPr>
          <a:xfrm>
            <a:off x="7211160" y="4800600"/>
            <a:ext cx="2669400" cy="66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Ex_11_wait2.c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61" name="CustomShape 3"/>
          <p:cNvSpPr/>
          <p:nvPr/>
        </p:nvSpPr>
        <p:spPr>
          <a:xfrm>
            <a:off x="2235960" y="4124880"/>
            <a:ext cx="1294560" cy="380160"/>
          </a:xfrm>
          <a:prstGeom prst="ellipse">
            <a:avLst/>
          </a:prstGeom>
          <a:noFill/>
          <a:ln w="381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2" name="CustomShape 4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3" name="CustomShape 5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6E2B2F5F-98F9-479F-ACE7-5F3F8AC97972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31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119880" y="52200"/>
            <a:ext cx="10514880" cy="65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8500" lnSpcReduction="10000"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kill</a:t>
            </a: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() Example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65" name="CustomShape 2"/>
          <p:cNvSpPr/>
          <p:nvPr/>
        </p:nvSpPr>
        <p:spPr>
          <a:xfrm>
            <a:off x="7211160" y="4800600"/>
            <a:ext cx="2669400" cy="66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 marL="343080" indent="-34236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  <a:ea typeface="DejaVu Sans"/>
              </a:rPr>
              <a:t>Ex_12_kill.c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66" name="CustomShape 3"/>
          <p:cNvSpPr/>
          <p:nvPr/>
        </p:nvSpPr>
        <p:spPr>
          <a:xfrm>
            <a:off x="2235960" y="4124880"/>
            <a:ext cx="1294560" cy="380160"/>
          </a:xfrm>
          <a:prstGeom prst="ellipse">
            <a:avLst/>
          </a:prstGeom>
          <a:noFill/>
          <a:ln w="381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7" name="CustomShape 4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68" name="Resim 10"/>
          <p:cNvPicPr/>
          <p:nvPr/>
        </p:nvPicPr>
        <p:blipFill>
          <a:blip r:embed="rId2"/>
          <a:stretch/>
        </p:blipFill>
        <p:spPr>
          <a:xfrm>
            <a:off x="6172200" y="1825560"/>
            <a:ext cx="6019200" cy="1514880"/>
          </a:xfrm>
          <a:prstGeom prst="rect">
            <a:avLst/>
          </a:prstGeom>
          <a:ln>
            <a:noFill/>
          </a:ln>
        </p:spPr>
      </p:pic>
      <p:sp>
        <p:nvSpPr>
          <p:cNvPr id="369" name="CustomShape 5"/>
          <p:cNvSpPr/>
          <p:nvPr/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0" name="Resim 13"/>
          <p:cNvPicPr/>
          <p:nvPr/>
        </p:nvPicPr>
        <p:blipFill>
          <a:blip r:embed="rId3"/>
          <a:stretch/>
        </p:blipFill>
        <p:spPr>
          <a:xfrm>
            <a:off x="0" y="572040"/>
            <a:ext cx="6171480" cy="5508000"/>
          </a:xfrm>
          <a:prstGeom prst="rect">
            <a:avLst/>
          </a:prstGeom>
          <a:ln>
            <a:noFill/>
          </a:ln>
        </p:spPr>
      </p:pic>
      <p:sp>
        <p:nvSpPr>
          <p:cNvPr id="371" name="CustomShape 6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D04EA4C4-46E5-4621-A00B-65CF5E7240C8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32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2"/>
          <p:cNvSpPr/>
          <p:nvPr/>
        </p:nvSpPr>
        <p:spPr>
          <a:xfrm>
            <a:off x="3708720" y="1816768"/>
            <a:ext cx="7644240" cy="230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PCBs are typically stored in: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User space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B)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Kernel space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Disk only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GPU memory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</p:txBody>
      </p:sp>
      <p:sp>
        <p:nvSpPr>
          <p:cNvPr id="374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2"/>
          <p:cNvSpPr/>
          <p:nvPr/>
        </p:nvSpPr>
        <p:spPr>
          <a:xfrm>
            <a:off x="3709080" y="1825560"/>
            <a:ext cx="7644240" cy="230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75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The transition from user mode to kernel mode (system call) requires: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Writing a new PCB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B)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Saving 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PCB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Erasing PCB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Killing the process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77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In which situation will fork() fail?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Child runs longer than parent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Parent is blocked on I/O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Parent has too many open files 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D)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System has no remaining PIDs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80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is the total number of processes created by the following?</a:t>
            </a:r>
            <a:r>
              <a:rPr lang="tr-TR" sz="28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for (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int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= 0;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&lt; 3;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++)    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fork();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A) 3</a:t>
            </a:r>
            <a:r>
              <a:rPr dirty="0"/>
              <a:t/>
            </a:r>
            <a:br>
              <a:rPr dirty="0"/>
            </a:b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B) 6</a:t>
            </a:r>
            <a:r>
              <a:rPr dirty="0"/>
              <a:t/>
            </a:r>
            <a:br>
              <a:rPr dirty="0"/>
            </a:br>
            <a:r>
              <a:rPr lang="pt-BR" sz="2800" b="0" strike="noStrike" spc="-1" dirty="0">
                <a:solidFill>
                  <a:srgbClr val="FF0000"/>
                </a:solidFill>
                <a:latin typeface="Calibri"/>
              </a:rPr>
              <a:t>C)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7</a:t>
            </a:r>
            <a:r>
              <a:rPr dirty="0"/>
              <a:t/>
            </a:r>
            <a:br>
              <a:rPr dirty="0"/>
            </a:b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D) 8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83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5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("Hello");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fork();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Which of the following explains why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may print twice even before you call fork()?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A)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Buffer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Duplication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Kernel bug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fork() forces reprint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Undefined behavior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86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happens if a child process writes to a memory location inherited from the parent?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Parent's memory changes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OS crashes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Child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gets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a new copy during write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Parent and child share modifications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89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Which of the following is TRUE regarding open files after fork()?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A)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File descriptors are duplicated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File descriptors are empty in child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Child must reopen all files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Parent and child lock each other out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What is a Process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tr-TR" sz="2800" b="1" strike="noStrike" spc="-1">
                <a:solidFill>
                  <a:srgbClr val="FF0000"/>
                </a:solidFill>
                <a:latin typeface="Calibri"/>
              </a:rPr>
              <a:t>Definition ;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A process is an instance of a running program.</a:t>
            </a:r>
            <a:endParaRPr lang="en-US" sz="2400" b="0" strike="noStrike" spc="-1">
              <a:latin typeface="Arial"/>
            </a:endParaRPr>
          </a:p>
          <a:p>
            <a:pPr marL="343080" lvl="1" indent="-3423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Not the same as “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program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” or “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processor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”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A program is a set of instructions and initialized data in a file, usually found on a disk.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A </a:t>
            </a:r>
            <a:r>
              <a:rPr lang="en-US" sz="2800" b="1" strike="noStrike" spc="-1">
                <a:solidFill>
                  <a:srgbClr val="FF0000"/>
                </a:solidFill>
                <a:latin typeface="Calibri"/>
              </a:rPr>
              <a:t>process</a:t>
            </a:r>
            <a:r>
              <a:rPr lang="en-US" sz="2800" b="0" strike="noStrike" spc="-1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is an instance of that </a:t>
            </a:r>
            <a:r>
              <a:rPr lang="en-US" sz="2800" b="1" strike="noStrike" spc="-1">
                <a:solidFill>
                  <a:srgbClr val="FF0000"/>
                </a:solidFill>
                <a:latin typeface="Calibri"/>
              </a:rPr>
              <a:t>program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 while it is running, along with the state of all the CPU registers and the values of data in memory. 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25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A976CD63-7472-47A0-8608-94955DAC1ED2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4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0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Parent opens FILE *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fp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fopen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("out.txt", "w");, writes nothing, and forks two children.</a:t>
            </a:r>
            <a:r>
              <a:rPr dirty="0"/>
              <a:t/>
            </a:r>
            <a:br>
              <a:rPr dirty="0"/>
            </a:b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Each child calls: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fp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, "CHILD\n");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can the file look like?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A)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CHILD\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nCHILD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\n in some order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No corruption —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stdio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is atomic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Something like CCHHILDILHD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Only one child prints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</p:txBody>
      </p:sp>
      <p:sp>
        <p:nvSpPr>
          <p:cNvPr id="395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00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Parent opens a file and forks 5 children.</a:t>
            </a:r>
            <a:r>
              <a:rPr dirty="0"/>
              <a:t/>
            </a:r>
            <a:br>
              <a:rPr dirty="0"/>
            </a:b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Each child writes: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lseek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fd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, 0, SEEK_SET);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write(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fd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, "DATA", 4);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can the file contain?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Always DATA repeated 5 times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A mix of D, A, T, A characters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Only the last child’s DATA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Corrupted binary data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98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If you want to prevent the race from </a:t>
            </a:r>
            <a:r>
              <a:rPr lang="tr-TR" sz="2800" b="1" strike="noStrike" spc="-1" dirty="0" err="1">
                <a:solidFill>
                  <a:srgbClr val="000000"/>
                </a:solidFill>
                <a:latin typeface="Calibri"/>
              </a:rPr>
              <a:t>previous</a:t>
            </a:r>
            <a:r>
              <a:rPr lang="tr-TR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2800" b="1" strike="noStrike" spc="-1" dirty="0" err="1">
                <a:solidFill>
                  <a:srgbClr val="000000"/>
                </a:solidFill>
                <a:latin typeface="Calibri"/>
              </a:rPr>
              <a:t>question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, which of these </a:t>
            </a:r>
            <a:r>
              <a:rPr lang="tr-TR" sz="2800" b="1" strike="noStrike" spc="-1" dirty="0" err="1">
                <a:solidFill>
                  <a:srgbClr val="000000"/>
                </a:solidFill>
                <a:latin typeface="Calibri"/>
              </a:rPr>
              <a:t>would</a:t>
            </a:r>
            <a:r>
              <a:rPr lang="tr-TR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2800" b="1" strike="noStrike" spc="-1" dirty="0" err="1">
                <a:solidFill>
                  <a:srgbClr val="000000"/>
                </a:solidFill>
                <a:latin typeface="Calibri"/>
              </a:rPr>
              <a:t>work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A)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Open file with O_APPEND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Call sleep() before each write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Close and reopen file in each process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Use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wait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()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01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70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Parent opens a file with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fopen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("out", "w"), writes something, and forks twice.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Children write with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.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Parent writes with write(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fd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, ...)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Which is likely?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No corruption — kernel serializes writes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B)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Mixing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stdio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and write() corrupt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data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POSIX forbids this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Only raw write succeeds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04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happens to the calling process after a successful exec() call?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It continues running at the next line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It exits, and its parent is notified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Its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memory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 is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replaced by the new program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A new child process is created and runs the exec program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07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Which of the following survives an exec() call?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TV, PC, and stack memory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B)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PID, 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f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ile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descriptors, environment variables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Signal handlers and memory mappings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Parent-child relationship but not PID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10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63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("Start\n");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execvp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does_not_exist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", (char*[]){"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does_not_exist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", NULL});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("After exec\n");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perror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execvp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");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is the correct output sequence when this program runs?</a:t>
            </a:r>
            <a:endParaRPr lang="en-US" sz="2800" b="0" strike="noStrike" spc="-1" dirty="0">
              <a:latin typeface="Arial"/>
            </a:endParaRPr>
          </a:p>
          <a:p>
            <a:pPr marL="514440" indent="-513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lphaUcParenR"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Start</a:t>
            </a:r>
            <a:endParaRPr lang="en-US" sz="2800" b="0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After exec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execvp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: No such file or directory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B) Start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C)Start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execvp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: No such file or directory</a:t>
            </a:r>
            <a:r>
              <a:rPr dirty="0"/>
              <a:t/>
            </a:r>
            <a:br>
              <a:rPr dirty="0"/>
            </a:b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D) No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output</a:t>
            </a: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 at </a:t>
            </a:r>
            <a:r>
              <a:rPr lang="tr-TR" sz="2800" b="0" strike="noStrike" spc="-1" dirty="0" err="1">
                <a:solidFill>
                  <a:srgbClr val="000000"/>
                </a:solidFill>
                <a:latin typeface="Calibri"/>
              </a:rPr>
              <a:t>all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67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void f1(){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("1"); 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void f2(){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("2"); 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int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main(){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atexit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(f1);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atexit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(f2);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exit(0);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is printed?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12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B)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21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Nothing; program exits before handlers run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Undefined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</p:txBody>
      </p:sp>
      <p:sp>
        <p:nvSpPr>
          <p:cNvPr id="416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660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void bye(){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printf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("X"); 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int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main(){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atexit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(bye);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if(fork() == 0)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    exit(0);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wait(NULL);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is printed?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Nothing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X once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X twice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Undefined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19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1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happens to orphan processes?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tr-TR" sz="2800" b="0" strike="noStrike" spc="-1" dirty="0">
                <a:solidFill>
                  <a:srgbClr val="000000"/>
                </a:solidFill>
                <a:latin typeface="Calibri"/>
              </a:rPr>
              <a:t>A)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They become zombies forever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They terminate immediately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They get adopted by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init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They block the parent indefinitely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22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838080" y="500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Process Handling 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Constituents of a process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Its code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Data</a:t>
            </a:r>
            <a:endParaRPr lang="en-US" sz="2400" b="0" strike="noStrike" spc="-1">
              <a:latin typeface="Arial"/>
            </a:endParaRPr>
          </a:p>
          <a:p>
            <a:pPr marL="1143000" lvl="2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its own</a:t>
            </a:r>
            <a:endParaRPr lang="en-US" sz="2000" b="0" strike="noStrike" spc="-1">
              <a:latin typeface="Arial"/>
            </a:endParaRPr>
          </a:p>
          <a:p>
            <a:pPr marL="1143000" lvl="2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OS’s data used by/for process</a:t>
            </a:r>
            <a:endParaRPr lang="en-US" sz="20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Various attributes OS needs to manage it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29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00537451-F205-4EBC-984B-CD2702D124AE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5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CustomShape 2"/>
          <p:cNvSpPr/>
          <p:nvPr/>
        </p:nvSpPr>
        <p:spPr>
          <a:xfrm>
            <a:off x="3708720" y="1834352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wait(NULL) returns: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Exit status of terminated child 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Parent PID 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PID of terminated child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Always 0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25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4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int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main() {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fork();  // child 1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fork();  // child 2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while (wait(NULL) &gt; 0);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   return 0;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}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How many times does the </a:t>
            </a:r>
            <a:r>
              <a:rPr lang="tr-TR" sz="2800" b="1" spc="-1" dirty="0" err="1" smtClean="0">
                <a:solidFill>
                  <a:srgbClr val="000000"/>
                </a:solidFill>
                <a:latin typeface="Calibri"/>
              </a:rPr>
              <a:t>condition</a:t>
            </a:r>
            <a:r>
              <a:rPr lang="en-US" sz="2800" b="1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run?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1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2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C) 3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D)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4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</p:txBody>
      </p:sp>
      <p:sp>
        <p:nvSpPr>
          <p:cNvPr id="428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CustomShape 2"/>
          <p:cNvSpPr/>
          <p:nvPr/>
        </p:nvSpPr>
        <p:spPr>
          <a:xfrm>
            <a:off x="3709080" y="1825560"/>
            <a:ext cx="7644240" cy="361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What happens if you run kill -9 &lt;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pid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&gt; on a zombie process?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A) Zombie is instantly removed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B) Kill converts zombie into a regular process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FF0000"/>
                </a:solidFill>
                <a:latin typeface="Calibri"/>
              </a:rPr>
              <a:t>C)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Nothing changes</a:t>
            </a:r>
            <a:r>
              <a:rPr dirty="0"/>
              <a:t/>
            </a:r>
            <a:br>
              <a:rPr dirty="0"/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D) Parent is terminated instead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31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 Light"/>
              </a:rPr>
              <a:t>References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33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GB" sz="2800" b="1" strike="noStrike" spc="-1">
                <a:solidFill>
                  <a:srgbClr val="FF0000"/>
                </a:solidFill>
                <a:latin typeface="Calibri"/>
              </a:rPr>
              <a:t>man pages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http://www.cs.princeton.edu/courses/archive/fall01/cs217/slides/process.pdf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http://www.cs.cmu.edu/afs/cs.cmu.edu/academic/class/15213-f08/www/lectures/lecture-11.pdf 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http://csapp.cs.cmu.edu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http://homepage.smc.edu/morgan_david/linux/a12-processes.pdf</a:t>
            </a:r>
            <a:endParaRPr lang="en-US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</a:rPr>
              <a:t>https://www.geeksforgeeks.org/fork-system-call/amp/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latin typeface="Arial"/>
            </a:endParaRPr>
          </a:p>
        </p:txBody>
      </p:sp>
      <p:sp>
        <p:nvSpPr>
          <p:cNvPr id="434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35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0ED7837C-8BE4-416A-9712-EA6F200DA5C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53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723960" y="122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Process Handling 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31" name="Picture 2"/>
          <p:cNvPicPr/>
          <p:nvPr/>
        </p:nvPicPr>
        <p:blipFill>
          <a:blip r:embed="rId3"/>
          <a:stretch/>
        </p:blipFill>
        <p:spPr>
          <a:xfrm>
            <a:off x="2209680" y="2576160"/>
            <a:ext cx="7543080" cy="3473280"/>
          </a:xfrm>
          <a:prstGeom prst="rect">
            <a:avLst/>
          </a:prstGeom>
          <a:ln>
            <a:noFill/>
          </a:ln>
        </p:spPr>
      </p:pic>
      <p:sp>
        <p:nvSpPr>
          <p:cNvPr id="232" name="CustomShape 2"/>
          <p:cNvSpPr/>
          <p:nvPr/>
        </p:nvSpPr>
        <p:spPr>
          <a:xfrm>
            <a:off x="1981080" y="1173960"/>
            <a:ext cx="8228880" cy="182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500"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OS keeps track of all processes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Process table/array/list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Elements are process descriptors (aka control blocks)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Descriptors reference code &amp; data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</p:txBody>
      </p:sp>
      <p:sp>
        <p:nvSpPr>
          <p:cNvPr id="233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34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9011BF53-8CA3-485B-8F04-C681EDBDB54B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6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Single process in Unix</a:t>
            </a:r>
            <a:r>
              <a:t/>
            </a:r>
            <a:br/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(</a:t>
            </a: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consolidated view</a:t>
            </a: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)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6172200" y="1825560"/>
            <a:ext cx="51807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Some important properties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code 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data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current directory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argument list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environment list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responses to signals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list of open files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latin typeface="Arial"/>
            </a:endParaRPr>
          </a:p>
        </p:txBody>
      </p:sp>
      <p:pic>
        <p:nvPicPr>
          <p:cNvPr id="237" name="Picture 2"/>
          <p:cNvPicPr/>
          <p:nvPr/>
        </p:nvPicPr>
        <p:blipFill>
          <a:blip r:embed="rId3"/>
          <a:stretch/>
        </p:blipFill>
        <p:spPr>
          <a:xfrm>
            <a:off x="2054160" y="1600200"/>
            <a:ext cx="3631320" cy="4222800"/>
          </a:xfrm>
          <a:prstGeom prst="rect">
            <a:avLst/>
          </a:prstGeom>
          <a:ln>
            <a:noFill/>
          </a:ln>
        </p:spPr>
      </p:pic>
      <p:sp>
        <p:nvSpPr>
          <p:cNvPr id="238" name="CustomShape 3"/>
          <p:cNvSpPr/>
          <p:nvPr/>
        </p:nvSpPr>
        <p:spPr>
          <a:xfrm>
            <a:off x="0" y="608076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7C3C448E-5B58-4C03-8796-515AC2AE78F3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7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Process Creation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838080" y="1825560"/>
            <a:ext cx="10514880" cy="415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OS perspective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find empty slot in process table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write a process descriptor and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put it there</a:t>
            </a:r>
            <a:endParaRPr lang="en-US" sz="24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read in program code from disk</a:t>
            </a:r>
            <a:endParaRPr lang="en-US" sz="24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User perspective</a:t>
            </a:r>
            <a:endParaRPr lang="en-US" sz="2800" b="0" strike="noStrike" spc="-1">
              <a:latin typeface="Arial"/>
            </a:endParaRPr>
          </a:p>
          <a:p>
            <a:pPr marL="68580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tr-TR" sz="2400" b="0" strike="noStrike" spc="-1">
                <a:solidFill>
                  <a:srgbClr val="000000"/>
                </a:solidFill>
                <a:latin typeface="Calibri"/>
              </a:rPr>
              <a:t>System calls</a:t>
            </a:r>
            <a:endParaRPr lang="en-US" sz="2400" b="0" strike="noStrike" spc="-1">
              <a:latin typeface="Arial"/>
            </a:endParaRPr>
          </a:p>
          <a:p>
            <a:pPr marL="1143000" lvl="2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tr-TR" sz="2000" b="1" strike="noStrike" spc="-1">
                <a:solidFill>
                  <a:srgbClr val="000000"/>
                </a:solidFill>
                <a:latin typeface="Calibri"/>
              </a:rPr>
              <a:t>fork(), exec()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43" name="CustomShape 4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18D71406-1D9A-450B-9B99-07DEF402D9DC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8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0" strike="noStrike" spc="-1">
                <a:solidFill>
                  <a:srgbClr val="000000"/>
                </a:solidFill>
                <a:latin typeface="Calibri Light"/>
              </a:rPr>
              <a:t>fork() system call 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45" name="Picture 2"/>
          <p:cNvPicPr/>
          <p:nvPr/>
        </p:nvPicPr>
        <p:blipFill>
          <a:blip r:embed="rId2"/>
          <a:stretch/>
        </p:blipFill>
        <p:spPr>
          <a:xfrm>
            <a:off x="3106080" y="1280520"/>
            <a:ext cx="5979240" cy="4710240"/>
          </a:xfrm>
          <a:prstGeom prst="rect">
            <a:avLst/>
          </a:prstGeom>
          <a:ln>
            <a:noFill/>
          </a:ln>
        </p:spPr>
      </p:pic>
      <p:sp>
        <p:nvSpPr>
          <p:cNvPr id="246" name="CustomShape 2"/>
          <p:cNvSpPr/>
          <p:nvPr/>
        </p:nvSpPr>
        <p:spPr>
          <a:xfrm>
            <a:off x="0" y="6081120"/>
            <a:ext cx="9918360" cy="4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800" b="1" strike="noStrike" spc="296">
                <a:solidFill>
                  <a:srgbClr val="FFFFFF"/>
                </a:solidFill>
                <a:latin typeface="Monotype Corsiva"/>
              </a:rPr>
              <a:t>Yıldız Teknik Üniversitesi - Bilgisayar Mühendisliği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47" name="CustomShape 3"/>
          <p:cNvSpPr/>
          <p:nvPr/>
        </p:nvSpPr>
        <p:spPr>
          <a:xfrm>
            <a:off x="11138400" y="6097320"/>
            <a:ext cx="945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fld id="{34C80037-66A1-4D93-B760-C0D1C743C1D2}" type="slidenum">
              <a:rPr lang="tr-TR" sz="2000" b="0" strike="noStrike" spc="-1">
                <a:solidFill>
                  <a:srgbClr val="262262"/>
                </a:solidFill>
                <a:latin typeface="Calibri"/>
              </a:rPr>
              <a:t>9</a:t>
            </a:fld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2257</Words>
  <Application>Microsoft Office PowerPoint</Application>
  <PresentationFormat>Geniş ekran</PresentationFormat>
  <Paragraphs>401</Paragraphs>
  <Slides>53</Slides>
  <Notes>32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5</vt:i4>
      </vt:variant>
      <vt:variant>
        <vt:lpstr>Slayt Başlıkları</vt:lpstr>
      </vt:variant>
      <vt:variant>
        <vt:i4>53</vt:i4>
      </vt:variant>
    </vt:vector>
  </HeadingPairs>
  <TitlesOfParts>
    <vt:vector size="67" baseType="lpstr">
      <vt:lpstr>Arial</vt:lpstr>
      <vt:lpstr>Calibri</vt:lpstr>
      <vt:lpstr>Calibri Light</vt:lpstr>
      <vt:lpstr>Courier New</vt:lpstr>
      <vt:lpstr>DejaVu Sans</vt:lpstr>
      <vt:lpstr>Monotype Corsiva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subject/>
  <dc:creator>Ömer Hamid Kamışlı</dc:creator>
  <dc:description/>
  <cp:lastModifiedBy>Supervisor</cp:lastModifiedBy>
  <cp:revision>97</cp:revision>
  <dcterms:created xsi:type="dcterms:W3CDTF">2018-02-14T13:37:00Z</dcterms:created>
  <dcterms:modified xsi:type="dcterms:W3CDTF">2025-11-06T08:42:03Z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KSOProductBuildVer">
    <vt:lpwstr>1033-11.2.0.9052</vt:lpwstr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32</vt:i4>
  </property>
  <property fmtid="{D5CDD505-2E9C-101B-9397-08002B2CF9AE}" pid="9" name="PresentationFormat">
    <vt:lpwstr>Geniş ekran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53</vt:i4>
  </property>
</Properties>
</file>